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72" r:id="rId2"/>
    <p:sldId id="273" r:id="rId3"/>
    <p:sldId id="274" r:id="rId4"/>
    <p:sldId id="275" r:id="rId5"/>
    <p:sldId id="276" r:id="rId6"/>
    <p:sldId id="288" r:id="rId7"/>
    <p:sldId id="289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0" r:id="rId1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4"/>
    <p:restoredTop sz="72321" autoAdjust="0"/>
  </p:normalViewPr>
  <p:slideViewPr>
    <p:cSldViewPr snapToGrid="0" snapToObjects="1">
      <p:cViewPr varScale="1">
        <p:scale>
          <a:sx n="67" d="100"/>
          <a:sy n="67" d="100"/>
        </p:scale>
        <p:origin x="15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14.01.19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JPEG Edge </a:t>
            </a:r>
            <a:r>
              <a:rPr lang="de-DE" dirty="0" err="1"/>
              <a:t>Ringing</a:t>
            </a:r>
            <a:r>
              <a:rPr lang="de-DE" dirty="0"/>
              <a:t>: </a:t>
            </a:r>
            <a:r>
              <a:rPr lang="de-DE" dirty="0" err="1"/>
              <a:t>Artifacts</a:t>
            </a:r>
            <a:r>
              <a:rPr lang="de-DE" dirty="0"/>
              <a:t> können vorausgesagt werden, Überprüfung dieser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85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Verschleierung: Weniger unterscheidbar von normalem Rauschen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84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eher gleichmäßige Verteilung, praktisch keine Ausreißer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23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3.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14. Januar 2019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6060D-035A-3349-9EED-420A2685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6A8F2-A1A4-6345-ABB7-525EBB93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Verwendung einer falschen Anzahl von vermuteten LSBs äußert sich durch Annäherung an das Originalbild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7C7EFE-4496-A649-8967-294CA7B9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0" y="3023740"/>
            <a:ext cx="2889422" cy="19308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EA8003-E1E3-E445-B65C-FA8188D8C5DF}"/>
              </a:ext>
            </a:extLst>
          </p:cNvPr>
          <p:cNvSpPr txBox="1"/>
          <p:nvPr/>
        </p:nvSpPr>
        <p:spPr>
          <a:xfrm>
            <a:off x="2159541" y="50019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7207D8-4455-1041-8CB4-50F9C1D5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90" y="3011598"/>
            <a:ext cx="2889422" cy="19429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5AD6D13-17AD-1148-8680-B4DA4F1B5655}"/>
              </a:ext>
            </a:extLst>
          </p:cNvPr>
          <p:cNvSpPr txBox="1"/>
          <p:nvPr/>
        </p:nvSpPr>
        <p:spPr>
          <a:xfrm>
            <a:off x="5831201" y="49859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 LSBs</a:t>
            </a:r>
          </a:p>
        </p:txBody>
      </p:sp>
    </p:spTree>
    <p:extLst>
      <p:ext uri="{BB962C8B-B14F-4D97-AF65-F5344CB8AC3E}">
        <p14:creationId xmlns:p14="http://schemas.microsoft.com/office/powerpoint/2010/main" val="411017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25F97-64CD-7346-9302-AFF9556A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ED1AE-5A84-1947-98AC-2E8E77E06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Häufigkeitsverteilung der einzelnen Pixel-Werte</a:t>
            </a:r>
          </a:p>
          <a:p>
            <a:r>
              <a:rPr lang="de-DE" dirty="0"/>
              <a:t>Original-Bild besitzt fließenden Übergang zwischen einzelnen Farbwerten und deren Anzahl</a:t>
            </a:r>
          </a:p>
          <a:p>
            <a:r>
              <a:rPr lang="de-DE" dirty="0"/>
              <a:t>Ziel: Eine Veränderung im Original-Bild über die LSB-Methode verursacht eine hohe Varianz</a:t>
            </a:r>
          </a:p>
          <a:p>
            <a:r>
              <a:rPr lang="de-DE" dirty="0"/>
              <a:t>Diese Varianz ist gerade in den Pixel-Werten zu erkennen, die am meisten im Bild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94478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9165E-A4C2-894C-9353-D594EEFF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Histogramm-Angriff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7661BA-9894-0746-8E43-495EDDB2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2090803"/>
            <a:ext cx="4473659" cy="31731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6B48DE-7E6A-1440-B00D-615C34C0FCEF}"/>
              </a:ext>
            </a:extLst>
          </p:cNvPr>
          <p:cNvSpPr txBox="1"/>
          <p:nvPr/>
        </p:nvSpPr>
        <p:spPr>
          <a:xfrm>
            <a:off x="2070106" y="527633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3ED09F-5308-4F46-B319-0D3F0EE1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986" y="2090803"/>
            <a:ext cx="4322340" cy="31731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1339949-A1E7-C841-BB93-66C29D24A7C7}"/>
              </a:ext>
            </a:extLst>
          </p:cNvPr>
          <p:cNvSpPr txBox="1"/>
          <p:nvPr/>
        </p:nvSpPr>
        <p:spPr>
          <a:xfrm>
            <a:off x="6468313" y="5263979"/>
            <a:ext cx="17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verändertes Bild</a:t>
            </a:r>
          </a:p>
        </p:txBody>
      </p:sp>
    </p:spTree>
    <p:extLst>
      <p:ext uri="{BB962C8B-B14F-4D97-AF65-F5344CB8AC3E}">
        <p14:creationId xmlns:p14="http://schemas.microsoft.com/office/powerpoint/2010/main" val="16582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9609-DA7B-B24D-A67A-49E8BA86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677A8-A917-9F43-8376-A8DDF939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948AA7-87E1-E241-93AD-07A08EFD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64" y="1515847"/>
            <a:ext cx="6407672" cy="46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7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7D067-E7B4-6C46-8283-7B3138E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154284-5FA6-0847-84A3-4EA944E6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Verschleierungsmöglichkeiten</a:t>
            </a:r>
          </a:p>
          <a:p>
            <a:r>
              <a:rPr lang="de-DE" dirty="0"/>
              <a:t>veränderte Pixel müssen zufälliger verteilt werden</a:t>
            </a:r>
          </a:p>
          <a:p>
            <a:pPr lvl="1"/>
            <a:r>
              <a:rPr lang="de-DE" dirty="0"/>
              <a:t>keine Muster dürfen entstehen</a:t>
            </a:r>
          </a:p>
          <a:p>
            <a:pPr lvl="1"/>
            <a:r>
              <a:rPr lang="de-DE" dirty="0"/>
              <a:t>Änderungen an häufig auftretenden Pixelwerten müssen vermieden werden</a:t>
            </a:r>
          </a:p>
          <a:p>
            <a:r>
              <a:rPr lang="de-DE" dirty="0"/>
              <a:t>Rekonstruktion einer versteckten Nachricht wird dadurch auch schwerer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602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Steganalyse</a:t>
            </a:r>
          </a:p>
          <a:p>
            <a:pPr lvl="1"/>
            <a:r>
              <a:rPr lang="de-DE" b="1" dirty="0"/>
              <a:t>Allgemeines</a:t>
            </a:r>
          </a:p>
          <a:p>
            <a:pPr lvl="1"/>
            <a:r>
              <a:rPr lang="de-DE" b="1" dirty="0"/>
              <a:t>Erläuterung eines </a:t>
            </a:r>
            <a:r>
              <a:rPr lang="de-DE" b="1"/>
              <a:t>Histogrammes</a:t>
            </a:r>
            <a:endParaRPr lang="de-DE" b="1" dirty="0"/>
          </a:p>
          <a:p>
            <a:pPr lvl="1"/>
            <a:r>
              <a:rPr lang="de-DE" b="1" dirty="0"/>
              <a:t>Angriffe zur Erkennung von manipulierten Bildern</a:t>
            </a:r>
          </a:p>
          <a:p>
            <a:pPr lvl="2"/>
            <a:r>
              <a:rPr lang="de-DE" dirty="0"/>
              <a:t>Visueller Angriff</a:t>
            </a:r>
          </a:p>
          <a:p>
            <a:pPr lvl="2"/>
            <a:r>
              <a:rPr lang="de-DE" dirty="0"/>
              <a:t>Histogramm-Angriff</a:t>
            </a:r>
          </a:p>
          <a:p>
            <a:pPr lvl="1"/>
            <a:r>
              <a:rPr lang="de-DE" b="1" dirty="0"/>
              <a:t>Angriffe zur Erkennung von manipulierten Audio-Dateien</a:t>
            </a:r>
            <a:endParaRPr lang="de-DE" dirty="0"/>
          </a:p>
          <a:p>
            <a:pPr lvl="2"/>
            <a:r>
              <a:rPr lang="de-DE" dirty="0"/>
              <a:t>Spektralanalyse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C23E7-44D9-3E44-BA51-64C0F93D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Steganalyse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80E50-F8A4-F249-98B0-43224154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Ist es möglich, dass diese Datei versteckte Informationen enthält?</a:t>
            </a:r>
          </a:p>
          <a:p>
            <a:r>
              <a:rPr lang="de-DE" dirty="0">
                <a:sym typeface="Wingdings" pitchFamily="2" charset="2"/>
              </a:rPr>
              <a:t> Erkennen (und </a:t>
            </a:r>
            <a:r>
              <a:rPr lang="de-DE" dirty="0"/>
              <a:t>Extrahieren) der Informationen aus der Datei</a:t>
            </a:r>
          </a:p>
          <a:p>
            <a:endParaRPr lang="de-DE" dirty="0"/>
          </a:p>
          <a:p>
            <a:r>
              <a:rPr lang="de-DE" dirty="0"/>
              <a:t>Steganalyse dient nur das Erkennen von versteckten Informationen</a:t>
            </a:r>
          </a:p>
          <a:p>
            <a:r>
              <a:rPr lang="de-DE" dirty="0"/>
              <a:t>Lesbarkeit ist nicht garantiert</a:t>
            </a:r>
          </a:p>
        </p:txBody>
      </p:sp>
    </p:spTree>
    <p:extLst>
      <p:ext uri="{BB962C8B-B14F-4D97-AF65-F5344CB8AC3E}">
        <p14:creationId xmlns:p14="http://schemas.microsoft.com/office/powerpoint/2010/main" val="285421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1976A-64DA-FE4E-840C-1C62A1B8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 Analyse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F7F8C9-5B91-9C46-8EAA-96DF8F5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  <a:p>
            <a:r>
              <a:rPr lang="de-DE" dirty="0"/>
              <a:t>Vergleich von Dateien die aus der selben Quelle stammen</a:t>
            </a:r>
          </a:p>
          <a:p>
            <a:r>
              <a:rPr lang="de-DE" dirty="0"/>
              <a:t>Analyse der Kompression (z.B. JPEG, MP3)</a:t>
            </a:r>
          </a:p>
          <a:p>
            <a:r>
              <a:rPr lang="de-DE" dirty="0"/>
              <a:t>Konsistenz des Grundrauschen</a:t>
            </a:r>
          </a:p>
          <a:p>
            <a:r>
              <a:rPr lang="de-DE" dirty="0" err="1"/>
              <a:t>Histogrammvergleich</a:t>
            </a:r>
            <a:endParaRPr lang="de-DE" dirty="0"/>
          </a:p>
          <a:p>
            <a:r>
              <a:rPr lang="de-DE" dirty="0"/>
              <a:t>Spektralanalyse</a:t>
            </a:r>
          </a:p>
        </p:txBody>
      </p:sp>
    </p:spTree>
    <p:extLst>
      <p:ext uri="{BB962C8B-B14F-4D97-AF65-F5344CB8AC3E}">
        <p14:creationId xmlns:p14="http://schemas.microsoft.com/office/powerpoint/2010/main" val="202135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4353-8A1D-5845-A2BD-79EDBC4F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23777-00D3-B743-967C-A35C0D4C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Versteckte Informationen sind verschlüsselt</a:t>
            </a:r>
          </a:p>
          <a:p>
            <a:pPr lvl="1"/>
            <a:r>
              <a:rPr lang="de-DE" dirty="0"/>
              <a:t>Inhalt kann nicht gelesen werden</a:t>
            </a:r>
          </a:p>
          <a:p>
            <a:pPr lvl="1"/>
            <a:r>
              <a:rPr lang="de-DE" dirty="0"/>
              <a:t>Auch zur besseren Verschleierung verwendet</a:t>
            </a:r>
          </a:p>
          <a:p>
            <a:r>
              <a:rPr lang="de-DE" dirty="0"/>
              <a:t>Überladen mit Information</a:t>
            </a:r>
          </a:p>
          <a:p>
            <a:pPr lvl="1"/>
            <a:r>
              <a:rPr lang="de-DE" dirty="0"/>
              <a:t>Zufallsinhalt, Random Noise, falsche Informationen</a:t>
            </a:r>
          </a:p>
          <a:p>
            <a:pPr lvl="1"/>
            <a:r>
              <a:rPr lang="de-DE" dirty="0"/>
              <a:t>Höherer Ressourcen- und Zeitaufwand</a:t>
            </a:r>
          </a:p>
        </p:txBody>
      </p:sp>
    </p:spTree>
    <p:extLst>
      <p:ext uri="{BB962C8B-B14F-4D97-AF65-F5344CB8AC3E}">
        <p14:creationId xmlns:p14="http://schemas.microsoft.com/office/powerpoint/2010/main" val="6151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DE5E1-1CBD-4E86-91F8-6AB35C32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257C73-9EED-4552-B6E8-9D018D49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sehr weit verbreitet in der Statistik &amp; Bildverarbeitung</a:t>
            </a:r>
          </a:p>
          <a:p>
            <a:r>
              <a:rPr lang="de-DE" dirty="0"/>
              <a:t>erlaubt übersichtliche Darstellung von Häufigkeitsverteilungen</a:t>
            </a:r>
          </a:p>
          <a:p>
            <a:r>
              <a:rPr lang="de-DE" dirty="0"/>
              <a:t>Einteilung in Gruppen (</a:t>
            </a:r>
            <a:r>
              <a:rPr lang="de-DE" dirty="0" err="1"/>
              <a:t>z.b.</a:t>
            </a:r>
            <a:r>
              <a:rPr lang="de-DE" dirty="0"/>
              <a:t> Hellgrün und Dunkelgrün)</a:t>
            </a:r>
          </a:p>
          <a:p>
            <a:r>
              <a:rPr lang="de-DE" dirty="0"/>
              <a:t>Gibt Rückschluss auf</a:t>
            </a:r>
          </a:p>
          <a:p>
            <a:pPr lvl="1"/>
            <a:r>
              <a:rPr lang="de-DE" dirty="0"/>
              <a:t>Allgemeinen Kurvenverlauf</a:t>
            </a:r>
          </a:p>
          <a:p>
            <a:pPr lvl="1"/>
            <a:r>
              <a:rPr lang="de-DE" dirty="0"/>
              <a:t>Streuung</a:t>
            </a:r>
          </a:p>
          <a:p>
            <a:pPr lvl="1"/>
            <a:r>
              <a:rPr lang="de-DE" dirty="0"/>
              <a:t>Zentrierung</a:t>
            </a:r>
          </a:p>
          <a:p>
            <a:r>
              <a:rPr lang="de-DE" dirty="0"/>
              <a:t>In der Fotografie oft 4 Unterschiedliche Histogramme</a:t>
            </a:r>
          </a:p>
          <a:p>
            <a:pPr lvl="1"/>
            <a:r>
              <a:rPr lang="de-DE" dirty="0"/>
              <a:t>Intensität, Rot, Grün und Blau</a:t>
            </a:r>
          </a:p>
          <a:p>
            <a:r>
              <a:rPr lang="de-DE" dirty="0"/>
              <a:t>Gleichmäßige Verteilung der Gruppen gewünscht (Foto)</a:t>
            </a:r>
          </a:p>
          <a:p>
            <a:r>
              <a:rPr lang="de-DE" dirty="0"/>
              <a:t>Wichtiges Tool des „</a:t>
            </a:r>
            <a:r>
              <a:rPr lang="de-DE" dirty="0" err="1"/>
              <a:t>Histrogramm</a:t>
            </a:r>
            <a:r>
              <a:rPr lang="de-DE" dirty="0"/>
              <a:t>-Angriffs“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0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A077F-6B87-4D69-96BF-67F3A1C4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„normales Histogramm“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62A3D1E-4982-4B6D-BEA5-670F3793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B6462F-DDE3-4DCA-890C-DD949C75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74" y="4141170"/>
            <a:ext cx="2133601" cy="17068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A74BEE-AC0C-46BB-BC38-BDA72CFE2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41544"/>
            <a:ext cx="2127952" cy="17065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3056DF-F8AC-4984-B94C-901E468D4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177" y="4127520"/>
            <a:ext cx="2135459" cy="17250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EA74A86-B224-4943-B43D-1571C7138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4" y="4141544"/>
            <a:ext cx="2133601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220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15780-4FE6-F04E-954E-7562F52F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4542A7-26D5-A64D-9293-0C942D2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Entscheidung ob ein Bild manipuliert ist oder nicht wird visuell getroffen</a:t>
            </a:r>
          </a:p>
          <a:p>
            <a:r>
              <a:rPr lang="de-DE" dirty="0"/>
              <a:t>Sichtbarmachung von Mustern in der Bitstruktur des Bildes</a:t>
            </a:r>
          </a:p>
          <a:p>
            <a:r>
              <a:rPr lang="de-DE" dirty="0"/>
              <a:t>Prüfung aller LSB-Kombinationen über Zuweisung einer Farbe für jede Kombination</a:t>
            </a:r>
          </a:p>
          <a:p>
            <a:r>
              <a:rPr lang="de-DE" dirty="0"/>
              <a:t>Jeder Pixel wird hinsichtlich der LSBs geprüft und bekommt eine neue Farbe zugewiesen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92A4EB-8B9F-CE49-9B2E-BB92A41AE397}"/>
              </a:ext>
            </a:extLst>
          </p:cNvPr>
          <p:cNvSpPr/>
          <p:nvPr/>
        </p:nvSpPr>
        <p:spPr>
          <a:xfrm>
            <a:off x="2137719" y="5263978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747AA-B8B2-9940-9A2D-0CE1D2203764}"/>
              </a:ext>
            </a:extLst>
          </p:cNvPr>
          <p:cNvSpPr/>
          <p:nvPr/>
        </p:nvSpPr>
        <p:spPr>
          <a:xfrm>
            <a:off x="1622854" y="5263978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2CD577-685A-AB44-8155-26C4A3B3CF10}"/>
              </a:ext>
            </a:extLst>
          </p:cNvPr>
          <p:cNvSpPr txBox="1"/>
          <p:nvPr/>
        </p:nvSpPr>
        <p:spPr>
          <a:xfrm>
            <a:off x="875270" y="5263978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LSB: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29DC37-EF0D-9C42-8085-815675AA395C}"/>
              </a:ext>
            </a:extLst>
          </p:cNvPr>
          <p:cNvSpPr txBox="1"/>
          <p:nvPr/>
        </p:nvSpPr>
        <p:spPr>
          <a:xfrm>
            <a:off x="1622854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DD88BF-4B15-EA4F-869A-3AE2FCB94BEE}"/>
              </a:ext>
            </a:extLst>
          </p:cNvPr>
          <p:cNvSpPr txBox="1"/>
          <p:nvPr/>
        </p:nvSpPr>
        <p:spPr>
          <a:xfrm>
            <a:off x="2137719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9363D8-454D-494B-9124-D736A958BA4A}"/>
              </a:ext>
            </a:extLst>
          </p:cNvPr>
          <p:cNvSpPr/>
          <p:nvPr/>
        </p:nvSpPr>
        <p:spPr>
          <a:xfrm>
            <a:off x="5315207" y="5262607"/>
            <a:ext cx="358346" cy="3583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3E825B-7641-9B46-B77B-9EB8E852D92D}"/>
              </a:ext>
            </a:extLst>
          </p:cNvPr>
          <p:cNvSpPr/>
          <p:nvPr/>
        </p:nvSpPr>
        <p:spPr>
          <a:xfrm>
            <a:off x="5830072" y="5269471"/>
            <a:ext cx="358346" cy="3583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1B4EB-0115-D044-B58A-D9651B9C1423}"/>
              </a:ext>
            </a:extLst>
          </p:cNvPr>
          <p:cNvSpPr/>
          <p:nvPr/>
        </p:nvSpPr>
        <p:spPr>
          <a:xfrm>
            <a:off x="6344937" y="5262607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E3F372-68BB-ED4F-AD1F-CB1FF74ADDA7}"/>
              </a:ext>
            </a:extLst>
          </p:cNvPr>
          <p:cNvSpPr/>
          <p:nvPr/>
        </p:nvSpPr>
        <p:spPr>
          <a:xfrm>
            <a:off x="4800342" y="5262607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865BE5-16CC-EC4B-99B6-2CB4772AC500}"/>
              </a:ext>
            </a:extLst>
          </p:cNvPr>
          <p:cNvSpPr txBox="1"/>
          <p:nvPr/>
        </p:nvSpPr>
        <p:spPr>
          <a:xfrm>
            <a:off x="4001272" y="52830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LSBs: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96B8E66-EB80-4046-B1D3-2A8A27D4AF81}"/>
              </a:ext>
            </a:extLst>
          </p:cNvPr>
          <p:cNvSpPr txBox="1"/>
          <p:nvPr/>
        </p:nvSpPr>
        <p:spPr>
          <a:xfrm>
            <a:off x="4770159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1BDB9C-ED94-FE44-9B14-61EBB505763D}"/>
              </a:ext>
            </a:extLst>
          </p:cNvPr>
          <p:cNvSpPr txBox="1"/>
          <p:nvPr/>
        </p:nvSpPr>
        <p:spPr>
          <a:xfrm>
            <a:off x="5280196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009A08-F71A-B24B-BA56-342A61F39C47}"/>
              </a:ext>
            </a:extLst>
          </p:cNvPr>
          <p:cNvSpPr txBox="1"/>
          <p:nvPr/>
        </p:nvSpPr>
        <p:spPr>
          <a:xfrm>
            <a:off x="5790233" y="574112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15D8EC2-8944-8943-9698-A52095767976}"/>
              </a:ext>
            </a:extLst>
          </p:cNvPr>
          <p:cNvSpPr txBox="1"/>
          <p:nvPr/>
        </p:nvSpPr>
        <p:spPr>
          <a:xfrm>
            <a:off x="6328976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8951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FBCAC-7B8E-EF44-9546-5D351E2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3B46F-812E-A746-96D4-72B90DF18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Sequenziell jede Anzahl von LSBs ausprobieren und Ergebnis visuell bewerten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C48625-8F5F-6A42-820F-17D0DC3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3" y="2903837"/>
            <a:ext cx="2750290" cy="18298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87B267-38B0-ED44-B8F4-71006B62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940" y="2903837"/>
            <a:ext cx="2532622" cy="18298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055387-0BDD-354B-B680-64799F12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29" y="2903838"/>
            <a:ext cx="2751202" cy="182982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E526F33-8BFF-D043-9FF7-4526E4521488}"/>
              </a:ext>
            </a:extLst>
          </p:cNvPr>
          <p:cNvSpPr txBox="1"/>
          <p:nvPr/>
        </p:nvSpPr>
        <p:spPr>
          <a:xfrm>
            <a:off x="1149178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LSBs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0033F4-B2C7-7A46-A9F6-04DCE7A0AFCE}"/>
              </a:ext>
            </a:extLst>
          </p:cNvPr>
          <p:cNvSpPr txBox="1"/>
          <p:nvPr/>
        </p:nvSpPr>
        <p:spPr>
          <a:xfrm>
            <a:off x="4185515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LSBs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E1DD61-C5D7-6C49-8C6D-7001B55C398E}"/>
              </a:ext>
            </a:extLst>
          </p:cNvPr>
          <p:cNvSpPr txBox="1"/>
          <p:nvPr/>
        </p:nvSpPr>
        <p:spPr>
          <a:xfrm>
            <a:off x="7221853" y="490131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LSB</a:t>
            </a:r>
          </a:p>
        </p:txBody>
      </p:sp>
    </p:spTree>
    <p:extLst>
      <p:ext uri="{BB962C8B-B14F-4D97-AF65-F5344CB8AC3E}">
        <p14:creationId xmlns:p14="http://schemas.microsoft.com/office/powerpoint/2010/main" val="212039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388</Words>
  <Application>Microsoft Macintosh PowerPoint</Application>
  <PresentationFormat>Bildschirmpräsentation (4:3)</PresentationFormat>
  <Paragraphs>92</Paragraphs>
  <Slides>15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</vt:lpstr>
      <vt:lpstr>Office-Design</vt:lpstr>
      <vt:lpstr>PowerPoint-Präsentation</vt:lpstr>
      <vt:lpstr>Inhalt</vt:lpstr>
      <vt:lpstr>Steganalyse</vt:lpstr>
      <vt:lpstr>Statistische Analyse </vt:lpstr>
      <vt:lpstr>Probleme</vt:lpstr>
      <vt:lpstr>Histogramme</vt:lpstr>
      <vt:lpstr>„normales Histogramm“</vt:lpstr>
      <vt:lpstr>Visueller Angriff</vt:lpstr>
      <vt:lpstr>Visueller Angriff</vt:lpstr>
      <vt:lpstr>Visueller Angriff</vt:lpstr>
      <vt:lpstr>Histogramm-Angriff</vt:lpstr>
      <vt:lpstr>Histogramm-Angriff</vt:lpstr>
      <vt:lpstr>Histogramm-Angriff</vt:lpstr>
      <vt:lpstr>Nachteile</vt:lpstr>
      <vt:lpstr>Fragen oder Anmerkungen?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138</cp:revision>
  <cp:lastPrinted>2018-11-12T14:04:00Z</cp:lastPrinted>
  <dcterms:created xsi:type="dcterms:W3CDTF">2018-03-29T13:45:31Z</dcterms:created>
  <dcterms:modified xsi:type="dcterms:W3CDTF">2019-01-14T19:59:45Z</dcterms:modified>
</cp:coreProperties>
</file>